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2194560"/>
            <a:ext cx="8229600" cy="8229600"/>
          </a:xfrm>
          <a:prstGeom prst="ellipse">
            <a:avLst/>
          </a:prstGeom>
          <a:solidFill>
            <a:srgbClr val="21295C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326880" y="-914400"/>
            <a:ext cx="5486400" cy="5486400"/>
          </a:xfrm>
          <a:prstGeom prst="ellipse">
            <a:avLst/>
          </a:prstGeom>
          <a:solidFill>
            <a:srgbClr val="1C7293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943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FD3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INSTITUTIONAL REPOSITORY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960120"/>
            <a:ext cx="8686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4F7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DSpace </a:t>
            </a:r>
            <a:pPr indent="0" marL="0">
              <a:buNone/>
            </a:pPr>
            <a:r>
              <a:rPr lang="en-US" sz="6000" b="1" dirty="0">
                <a:solidFill>
                  <a:srgbClr val="2FD3C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9.2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640080" y="2331720"/>
            <a:ext cx="6766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A9BB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guided walkthrough of the new front-end, and how every faculty can self-archive their research.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3520440"/>
            <a:ext cx="2331720" cy="1234440"/>
          </a:xfrm>
          <a:prstGeom prst="roundRect">
            <a:avLst>
              <a:gd name="adj" fmla="val 8889"/>
            </a:avLst>
          </a:prstGeom>
          <a:solidFill>
            <a:srgbClr val="21295C">
              <a:alpha val="85000"/>
            </a:srgbClr>
          </a:solidFill>
          <a:ln w="9525">
            <a:solidFill>
              <a:srgbClr val="1C729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" y="3721608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9" name="Image 0" descr="datab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688" y="3813048"/>
            <a:ext cx="320040" cy="3200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04672" y="4297680"/>
            <a:ext cx="20025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4F7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Repository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3291840" y="3520440"/>
            <a:ext cx="2331720" cy="1234440"/>
          </a:xfrm>
          <a:prstGeom prst="roundRect">
            <a:avLst>
              <a:gd name="adj" fmla="val 8889"/>
            </a:avLst>
          </a:prstGeom>
          <a:solidFill>
            <a:srgbClr val="21295C">
              <a:alpha val="85000"/>
            </a:srgbClr>
          </a:solidFill>
          <a:ln w="9525">
            <a:solidFill>
              <a:srgbClr val="1C729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493008" y="3721608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3" name="Image 1" descr="search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448" y="3813048"/>
            <a:ext cx="320040" cy="3200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456432" y="4297680"/>
            <a:ext cx="20025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4F7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Front-End Tour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5943600" y="3520440"/>
            <a:ext cx="2331720" cy="1234440"/>
          </a:xfrm>
          <a:prstGeom prst="roundRect">
            <a:avLst>
              <a:gd name="adj" fmla="val 8889"/>
            </a:avLst>
          </a:prstGeom>
          <a:solidFill>
            <a:srgbClr val="21295C">
              <a:alpha val="85000"/>
            </a:srgbClr>
          </a:solidFill>
          <a:ln w="9525">
            <a:solidFill>
              <a:srgbClr val="1C7293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144768" y="3721608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7" name="Image 2" descr="uploa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208" y="3813048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108192" y="4297680"/>
            <a:ext cx="20025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4F7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Self-Archiving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" y="6172200"/>
            <a:ext cx="384048" cy="384048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0" name="Image 3" descr="universit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" y="6254496"/>
            <a:ext cx="219456" cy="21945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143000" y="6172200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9BB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Research Institute  •  Living Seed, Gboko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INSTITUTIONAL REPOSITORY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Walking Through the Front-End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53312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Management console — the real DSpace 9.2 admin sidebar editors and reviewers work from every day.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1567101" cy="4242816"/>
          </a:xfrm>
          <a:prstGeom prst="roundRect">
            <a:avLst>
              <a:gd name="adj" fmla="val 5835"/>
            </a:avLst>
          </a:prstGeom>
          <a:solidFill>
            <a:srgbClr val="0B1A33"/>
          </a:solidFill>
          <a:ln w="12700">
            <a:solidFill>
              <a:srgbClr val="D7DEE6"/>
            </a:solidFill>
            <a:prstDash val="solid"/>
          </a:ln>
          <a:effectLst>
            <a:outerShdw sx="100000" sy="100000" kx="0" ky="0" algn="bl" rotWithShape="0" blurRad="152400" dist="50800" dir="5400000">
              <a:srgbClr val="0B1A33">
                <a:alpha val="2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77240" y="2066544"/>
            <a:ext cx="100584" cy="100584"/>
          </a:xfrm>
          <a:prstGeom prst="ellipse">
            <a:avLst/>
          </a:prstGeom>
          <a:solidFill>
            <a:srgbClr val="E5533C"/>
          </a:solidFill>
          <a:ln/>
        </p:spPr>
      </p:sp>
      <p:sp>
        <p:nvSpPr>
          <p:cNvPr id="7" name="Shape 5"/>
          <p:cNvSpPr/>
          <p:nvPr/>
        </p:nvSpPr>
        <p:spPr>
          <a:xfrm>
            <a:off x="960120" y="2066544"/>
            <a:ext cx="100584" cy="100584"/>
          </a:xfrm>
          <a:prstGeom prst="ellipse">
            <a:avLst/>
          </a:prstGeom>
          <a:solidFill>
            <a:srgbClr val="E8B93F"/>
          </a:solidFill>
          <a:ln/>
        </p:spPr>
      </p:sp>
      <p:sp>
        <p:nvSpPr>
          <p:cNvPr id="8" name="Shape 6"/>
          <p:cNvSpPr/>
          <p:nvPr/>
        </p:nvSpPr>
        <p:spPr>
          <a:xfrm>
            <a:off x="1143000" y="2066544"/>
            <a:ext cx="100584" cy="100584"/>
          </a:xfrm>
          <a:prstGeom prst="ellipse">
            <a:avLst/>
          </a:prstGeom>
          <a:solidFill>
            <a:srgbClr val="3FA46A"/>
          </a:solidFill>
          <a:ln/>
        </p:spPr>
      </p:sp>
      <p:pic>
        <p:nvPicPr>
          <p:cNvPr id="9" name="Image 0" descr="shot_collaps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2276856"/>
            <a:ext cx="1292781" cy="37033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40080" y="5998464"/>
            <a:ext cx="156710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Collapsed menu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572941" y="1965960"/>
            <a:ext cx="1737131" cy="4242816"/>
          </a:xfrm>
          <a:prstGeom prst="roundRect">
            <a:avLst>
              <a:gd name="adj" fmla="val 5264"/>
            </a:avLst>
          </a:prstGeom>
          <a:solidFill>
            <a:srgbClr val="0B1A33"/>
          </a:solidFill>
          <a:ln w="12700">
            <a:solidFill>
              <a:srgbClr val="D7DEE6"/>
            </a:solidFill>
            <a:prstDash val="solid"/>
          </a:ln>
          <a:effectLst>
            <a:outerShdw sx="100000" sy="100000" kx="0" ky="0" algn="bl" rotWithShape="0" blurRad="152400" dist="50800" dir="5400000">
              <a:srgbClr val="0B1A33">
                <a:alpha val="2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2710101" y="2066544"/>
            <a:ext cx="100584" cy="100584"/>
          </a:xfrm>
          <a:prstGeom prst="ellipse">
            <a:avLst/>
          </a:prstGeom>
          <a:solidFill>
            <a:srgbClr val="E5533C"/>
          </a:solidFill>
          <a:ln/>
        </p:spPr>
      </p:sp>
      <p:sp>
        <p:nvSpPr>
          <p:cNvPr id="13" name="Shape 10"/>
          <p:cNvSpPr/>
          <p:nvPr/>
        </p:nvSpPr>
        <p:spPr>
          <a:xfrm>
            <a:off x="2892981" y="2066544"/>
            <a:ext cx="100584" cy="100584"/>
          </a:xfrm>
          <a:prstGeom prst="ellipse">
            <a:avLst/>
          </a:prstGeom>
          <a:solidFill>
            <a:srgbClr val="E8B93F"/>
          </a:solidFill>
          <a:ln/>
        </p:spPr>
      </p:sp>
      <p:sp>
        <p:nvSpPr>
          <p:cNvPr id="14" name="Shape 11"/>
          <p:cNvSpPr/>
          <p:nvPr/>
        </p:nvSpPr>
        <p:spPr>
          <a:xfrm>
            <a:off x="3075861" y="2066544"/>
            <a:ext cx="100584" cy="100584"/>
          </a:xfrm>
          <a:prstGeom prst="ellipse">
            <a:avLst/>
          </a:prstGeom>
          <a:solidFill>
            <a:srgbClr val="3FA46A"/>
          </a:solidFill>
          <a:ln/>
        </p:spPr>
      </p:sp>
      <p:pic>
        <p:nvPicPr>
          <p:cNvPr id="15" name="Image 1" descr="shot_new_expan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101" y="2276856"/>
            <a:ext cx="1462811" cy="37033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2572941" y="5998464"/>
            <a:ext cx="173713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“New” expanded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6355080" y="196596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8" name="Image 2" descr="edi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2048256"/>
            <a:ext cx="292608" cy="2926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995160" y="193852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&amp; Edit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6995160" y="225856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or update Communities, Collections, Items, Processes, and LDN Services.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6355080" y="297180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2" name="Image 3" descr="upload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376" y="3054096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995160" y="294436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&amp; Export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6995160" y="326440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metadata and ZIP import/export, right from the Management menu.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6355080" y="397764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6" name="Image 4" descr="key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376" y="4059936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995160" y="395020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Control &amp; Notifications</a:t>
            </a:r>
            <a:endParaRPr lang="en-US" sz="1500" dirty="0"/>
          </a:p>
        </p:txBody>
      </p:sp>
      <p:sp>
        <p:nvSpPr>
          <p:cNvPr id="28" name="Text 21"/>
          <p:cNvSpPr/>
          <p:nvPr/>
        </p:nvSpPr>
        <p:spPr>
          <a:xfrm>
            <a:off x="6995160" y="427024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People, Groups, Bulk Access, and Publication Claims.</a:t>
            </a:r>
            <a:endParaRPr lang="en-US" sz="1200" dirty="0"/>
          </a:p>
        </p:txBody>
      </p:sp>
      <p:sp>
        <p:nvSpPr>
          <p:cNvPr id="29" name="Shape 22"/>
          <p:cNvSpPr/>
          <p:nvPr/>
        </p:nvSpPr>
        <p:spPr>
          <a:xfrm>
            <a:off x="6355080" y="498348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30" name="Image 5" descr="list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7376" y="5065776"/>
            <a:ext cx="292608" cy="292608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6995160" y="495604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Registries &amp; COAR Notify</a:t>
            </a:r>
            <a:endParaRPr lang="en-US" sz="1500" dirty="0"/>
          </a:p>
        </p:txBody>
      </p:sp>
      <p:sp>
        <p:nvSpPr>
          <p:cNvPr id="32" name="Text 24"/>
          <p:cNvSpPr/>
          <p:nvPr/>
        </p:nvSpPr>
        <p:spPr>
          <a:xfrm>
            <a:off x="6995160" y="527608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Metadata/format registries, curation tasks, and LDN services in one place.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INSTITUTIONAL REPOSITORY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A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Each Faculty Can Self-Archive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353312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five-step submission workflow — no technical or library support required.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1965960" cy="2743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E9EE"/>
            </a:solidFill>
            <a:prstDash val="solid"/>
          </a:ln>
          <a:effectLst>
            <a:outerShdw sx="100000" sy="100000" kx="0" ky="0" algn="bl" rotWithShape="0" blurRad="101600" dist="38100" dir="5400000">
              <a:srgbClr val="0B1A33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48740" y="265176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7" name="Image 0" descr="signi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7612" y="2770632"/>
            <a:ext cx="310896" cy="3108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03120" y="2450592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77240" y="34290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804672" y="3858768"/>
            <a:ext cx="163677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 with institutional credentials.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2606040" y="352044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9C3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862072" y="2377440"/>
            <a:ext cx="1965960" cy="2743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E9EE"/>
            </a:solidFill>
            <a:prstDash val="solid"/>
          </a:ln>
          <a:effectLst>
            <a:outerShdw sx="100000" sy="100000" kx="0" ky="0" algn="bl" rotWithShape="0" blurRad="101600" dist="38100" dir="5400000">
              <a:srgbClr val="0B1A33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570732" y="265176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4" name="Image 1" descr="edi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04" y="2770632"/>
            <a:ext cx="310896" cy="31089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325112" y="2450592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2999232" y="34290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Submission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3026664" y="3858768"/>
            <a:ext cx="163677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your faculty's collection and click “New Item.”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4828032" y="352044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9C3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5084064" y="2377440"/>
            <a:ext cx="1965960" cy="2743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E9EE"/>
            </a:solidFill>
            <a:prstDash val="solid"/>
          </a:ln>
          <a:effectLst>
            <a:outerShdw sx="100000" sy="100000" kx="0" ky="0" algn="bl" rotWithShape="0" blurRad="101600" dist="38100" dir="5400000">
              <a:srgbClr val="0B1A33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5792724" y="265176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1" name="Image 2" descr="sign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596" y="2770632"/>
            <a:ext cx="310896" cy="31089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547104" y="2450592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5221224" y="34290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Work</a:t>
            </a:r>
            <a:endParaRPr lang="en-US" sz="1400" dirty="0"/>
          </a:p>
        </p:txBody>
      </p:sp>
      <p:sp>
        <p:nvSpPr>
          <p:cNvPr id="24" name="Text 19"/>
          <p:cNvSpPr/>
          <p:nvPr/>
        </p:nvSpPr>
        <p:spPr>
          <a:xfrm>
            <a:off x="5248656" y="3858768"/>
            <a:ext cx="163677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title, author(s), abstract, date, and subject terms.</a:t>
            </a:r>
            <a:endParaRPr lang="en-US" sz="1050" dirty="0"/>
          </a:p>
        </p:txBody>
      </p:sp>
      <p:sp>
        <p:nvSpPr>
          <p:cNvPr id="25" name="Text 20"/>
          <p:cNvSpPr/>
          <p:nvPr/>
        </p:nvSpPr>
        <p:spPr>
          <a:xfrm>
            <a:off x="7050024" y="352044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9C3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26" name="Shape 21"/>
          <p:cNvSpPr/>
          <p:nvPr/>
        </p:nvSpPr>
        <p:spPr>
          <a:xfrm>
            <a:off x="7306056" y="2377440"/>
            <a:ext cx="1965960" cy="2743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E9EE"/>
            </a:solidFill>
            <a:prstDash val="solid"/>
          </a:ln>
          <a:effectLst>
            <a:outerShdw sx="100000" sy="100000" kx="0" ky="0" algn="bl" rotWithShape="0" blurRad="101600" dist="38100" dir="5400000">
              <a:srgbClr val="0B1A33">
                <a:alpha val="12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8014716" y="265176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8" name="Image 3" descr="upload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3588" y="2770632"/>
            <a:ext cx="310896" cy="310896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8769096" y="2450592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0" name="Text 24"/>
          <p:cNvSpPr/>
          <p:nvPr/>
        </p:nvSpPr>
        <p:spPr>
          <a:xfrm>
            <a:off x="7443216" y="34290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Files</a:t>
            </a:r>
            <a:endParaRPr lang="en-US" sz="1400" dirty="0"/>
          </a:p>
        </p:txBody>
      </p:sp>
      <p:sp>
        <p:nvSpPr>
          <p:cNvPr id="31" name="Text 25"/>
          <p:cNvSpPr/>
          <p:nvPr/>
        </p:nvSpPr>
        <p:spPr>
          <a:xfrm>
            <a:off x="7470648" y="3858768"/>
            <a:ext cx="163677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 the PDF or dataset and accept the deposit license.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9272016" y="352044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9C3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27"/>
          <p:cNvSpPr/>
          <p:nvPr/>
        </p:nvSpPr>
        <p:spPr>
          <a:xfrm>
            <a:off x="9528048" y="2377440"/>
            <a:ext cx="1965960" cy="27432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E9EE"/>
            </a:solidFill>
            <a:prstDash val="solid"/>
          </a:ln>
          <a:effectLst>
            <a:outerShdw sx="100000" sy="100000" kx="0" ky="0" algn="bl" rotWithShape="0" blurRad="101600" dist="38100" dir="5400000">
              <a:srgbClr val="0B1A33">
                <a:alpha val="12000"/>
              </a:srgbClr>
            </a:outerShdw>
          </a:effectLst>
        </p:spPr>
      </p:sp>
      <p:sp>
        <p:nvSpPr>
          <p:cNvPr id="34" name="Shape 28"/>
          <p:cNvSpPr/>
          <p:nvPr/>
        </p:nvSpPr>
        <p:spPr>
          <a:xfrm>
            <a:off x="10236708" y="2651760"/>
            <a:ext cx="548640" cy="548640"/>
          </a:xfrm>
          <a:prstGeom prst="ellipse">
            <a:avLst/>
          </a:prstGeom>
          <a:solidFill>
            <a:srgbClr val="2FD3C6"/>
          </a:solidFill>
          <a:ln/>
        </p:spPr>
      </p:sp>
      <p:pic>
        <p:nvPicPr>
          <p:cNvPr id="35" name="Image 4" descr="check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5580" y="2770632"/>
            <a:ext cx="310896" cy="310896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10991088" y="2450592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7" name="Text 30"/>
          <p:cNvSpPr/>
          <p:nvPr/>
        </p:nvSpPr>
        <p:spPr>
          <a:xfrm>
            <a:off x="9665208" y="34290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for Review</a:t>
            </a:r>
            <a:endParaRPr lang="en-US" sz="1400" dirty="0"/>
          </a:p>
        </p:txBody>
      </p:sp>
      <p:sp>
        <p:nvSpPr>
          <p:cNvPr id="38" name="Text 31"/>
          <p:cNvSpPr/>
          <p:nvPr/>
        </p:nvSpPr>
        <p:spPr>
          <a:xfrm>
            <a:off x="9692640" y="3858768"/>
            <a:ext cx="163677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 routes to the faculty reviewer, then goes live.</a:t>
            </a:r>
            <a:endParaRPr lang="en-US" sz="1050" dirty="0"/>
          </a:p>
        </p:txBody>
      </p:sp>
      <p:sp>
        <p:nvSpPr>
          <p:cNvPr id="39" name="Shape 32"/>
          <p:cNvSpPr/>
          <p:nvPr/>
        </p:nvSpPr>
        <p:spPr>
          <a:xfrm>
            <a:off x="640080" y="5486400"/>
            <a:ext cx="10881360" cy="777240"/>
          </a:xfrm>
          <a:prstGeom prst="roundRect">
            <a:avLst>
              <a:gd name="adj" fmla="val 11765"/>
            </a:avLst>
          </a:prstGeom>
          <a:solidFill>
            <a:srgbClr val="21295C"/>
          </a:solidFill>
          <a:ln/>
        </p:spPr>
      </p:sp>
      <p:sp>
        <p:nvSpPr>
          <p:cNvPr id="40" name="Text 33"/>
          <p:cNvSpPr/>
          <p:nvPr/>
        </p:nvSpPr>
        <p:spPr>
          <a:xfrm>
            <a:off x="914400" y="548640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FD3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help?  </a:t>
            </a:r>
            <a:pPr indent="0" marL="0">
              <a:buNone/>
            </a:pPr>
            <a:r>
              <a:rPr lang="en-US" sz="1300" dirty="0">
                <a:solidFill>
                  <a:srgbClr val="F4F7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LIDC support desk is available to assist any faculty with their first submission.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2026-08-04T18:14:01Z</dcterms:created>
  <dcterms:modified xsi:type="dcterms:W3CDTF">2026-08-04T18:14:01Z</dcterms:modified>
</cp:coreProperties>
</file>